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
  </p:notesMasterIdLst>
  <p:sldIdLst>
    <p:sldId id="256" r:id="rId2"/>
    <p:sldId id="258" r:id="rId3"/>
  </p:sldIdLst>
  <p:sldSz cx="7315200" cy="9756775"/>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Alward" initials="LA" lastIdx="1" clrIdx="0">
    <p:extLst>
      <p:ext uri="{19B8F6BF-5375-455C-9EA6-DF929625EA0E}">
        <p15:presenceInfo xmlns:p15="http://schemas.microsoft.com/office/powerpoint/2012/main" userId="S::liza@compasscap.com::100f1f80-4cda-48b2-84e8-997a03c27948" providerId="AD"/>
      </p:ext>
    </p:extLst>
  </p:cmAuthor>
  <p:cmAuthor id="2" name="Alyssa Wilke" initials="AW" lastIdx="1" clrIdx="1">
    <p:extLst>
      <p:ext uri="{19B8F6BF-5375-455C-9EA6-DF929625EA0E}">
        <p15:presenceInfo xmlns:p15="http://schemas.microsoft.com/office/powerpoint/2012/main" userId="S::AlyssaW@compasscap.com::a7ea7683-300b-4198-843e-af663d4647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2E4A"/>
    <a:srgbClr val="BCA273"/>
    <a:srgbClr val="1F648D"/>
    <a:srgbClr val="885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2976" y="102"/>
      </p:cViewPr>
      <p:guideLst/>
    </p:cSldViewPr>
  </p:slideViewPr>
  <p:notesTextViewPr>
    <p:cViewPr>
      <p:scale>
        <a:sx n="1" d="1"/>
        <a:sy n="1" d="1"/>
      </p:scale>
      <p:origin x="0" y="0"/>
    </p:cViewPr>
  </p:notesTextViewPr>
  <p:notesViewPr>
    <p:cSldViewPr snapToGrid="0">
      <p:cViewPr varScale="1">
        <p:scale>
          <a:sx n="83" d="100"/>
          <a:sy n="83"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70"/>
      <c:rotY val="0"/>
      <c:depthPercent val="100"/>
      <c:rAngAx val="1"/>
    </c:view3D>
    <c:floor>
      <c:thickness val="0"/>
      <c:spPr>
        <a:solidFill>
          <a:srgbClr val="C0C0C0"/>
        </a:solidFill>
        <a:ln w="3175">
          <a:solidFill>
            <a:srgbClr val="000000"/>
          </a:solidFill>
          <a:prstDash val="solid"/>
        </a:ln>
      </c:spPr>
    </c:floor>
    <c:sideWall>
      <c:thickness val="0"/>
      <c:spPr>
        <a:noFill/>
        <a:ln w="0">
          <a:noFill/>
          <a:prstDash val="solid"/>
        </a:ln>
      </c:spPr>
    </c:sideWall>
    <c:backWall>
      <c:thickness val="0"/>
      <c:spPr>
        <a:noFill/>
        <a:ln w="0">
          <a:noFill/>
          <a:prstDash val="solid"/>
        </a:ln>
      </c:spPr>
    </c:backWall>
    <c:plotArea>
      <c:layout>
        <c:manualLayout>
          <c:layoutTarget val="inner"/>
          <c:xMode val="edge"/>
          <c:yMode val="edge"/>
          <c:x val="0.10292646752489272"/>
          <c:y val="2.3579970791588793E-2"/>
          <c:w val="0.85000000000000064"/>
          <c:h val="0.68092965111763304"/>
        </c:manualLayout>
      </c:layout>
      <c:bar3DChart>
        <c:barDir val="col"/>
        <c:grouping val="clustered"/>
        <c:varyColors val="0"/>
        <c:ser>
          <c:idx val="0"/>
          <c:order val="0"/>
          <c:tx>
            <c:strRef>
              <c:f>Sheet1!$A$2</c:f>
              <c:strCache>
                <c:ptCount val="1"/>
                <c:pt idx="0">
                  <c:v>S&amp;P 500</c:v>
                </c:pt>
              </c:strCache>
            </c:strRef>
          </c:tx>
          <c:spPr>
            <a:solidFill>
              <a:srgbClr val="1F648D"/>
            </a:solidFill>
            <a:ln w="12708">
              <a:noFill/>
              <a:prstDash val="solid"/>
            </a:ln>
          </c:spPr>
          <c:invertIfNegative val="0"/>
          <c:dLbls>
            <c:dLbl>
              <c:idx val="0"/>
              <c:layout>
                <c:manualLayout>
                  <c:x val="-1.713723284589428E-2"/>
                  <c:y val="8.32661841743451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3B-4D63-9051-1AC54768FE43}"/>
                </c:ext>
              </c:extLst>
            </c:dLbl>
            <c:dLbl>
              <c:idx val="1"/>
              <c:layout>
                <c:manualLayout>
                  <c:x val="-9.4482877140357455E-2"/>
                  <c:y val="2.7731467660363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3B-4D63-9051-1AC54768FE43}"/>
                </c:ext>
              </c:extLst>
            </c:dLbl>
            <c:dLbl>
              <c:idx val="2"/>
              <c:layout>
                <c:manualLayout>
                  <c:x val="9.656917885264342E-2"/>
                  <c:y val="3.5119777043932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3B-4D63-9051-1AC54768FE43}"/>
                </c:ext>
              </c:extLst>
            </c:dLbl>
            <c:spPr>
              <a:noFill/>
              <a:ln w="25415">
                <a:noFill/>
              </a:ln>
            </c:spPr>
            <c:txPr>
              <a:bodyPr/>
              <a:lstStyle/>
              <a:p>
                <a:pPr>
                  <a:defRPr sz="800" b="0" i="0" u="none" strike="noStrike" baseline="0">
                    <a:solidFill>
                      <a:srgbClr val="000000"/>
                    </a:solidFill>
                    <a:latin typeface="Arial" pitchFamily="34" charset="0"/>
                    <a:ea typeface="Garamond"/>
                    <a:cs typeface="Garamon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QTD</c:v>
                </c:pt>
                <c:pt idx="1">
                  <c:v>Last 12 months</c:v>
                </c:pt>
                <c:pt idx="2">
                  <c:v>3 Years (ann.)</c:v>
                </c:pt>
              </c:strCache>
            </c:strRef>
          </c:cat>
          <c:val>
            <c:numRef>
              <c:f>Sheet1!$B$2:$D$2</c:f>
              <c:numCache>
                <c:formatCode>0.00%</c:formatCode>
                <c:ptCount val="3"/>
                <c:pt idx="0">
                  <c:v>7.4999999999999997E-2</c:v>
                </c:pt>
                <c:pt idx="1">
                  <c:v>-7.7299999999999994E-2</c:v>
                </c:pt>
                <c:pt idx="2">
                  <c:v>0.186</c:v>
                </c:pt>
              </c:numCache>
            </c:numRef>
          </c:val>
          <c:extLst>
            <c:ext xmlns:c16="http://schemas.microsoft.com/office/drawing/2014/chart" uri="{C3380CC4-5D6E-409C-BE32-E72D297353CC}">
              <c16:uniqueId val="{00000003-1B3B-4D63-9051-1AC54768FE43}"/>
            </c:ext>
          </c:extLst>
        </c:ser>
        <c:ser>
          <c:idx val="1"/>
          <c:order val="1"/>
          <c:tx>
            <c:strRef>
              <c:f>Sheet1!$A$3</c:f>
              <c:strCache>
                <c:ptCount val="1"/>
                <c:pt idx="0">
                  <c:v>Bloomberg U.S. Interm Govt/Credit</c:v>
                </c:pt>
              </c:strCache>
            </c:strRef>
          </c:tx>
          <c:spPr>
            <a:solidFill>
              <a:srgbClr val="BCA273"/>
            </a:solidFill>
            <a:ln w="12708">
              <a:noFill/>
              <a:prstDash val="solid"/>
            </a:ln>
          </c:spPr>
          <c:invertIfNegative val="0"/>
          <c:dLbls>
            <c:dLbl>
              <c:idx val="0"/>
              <c:layout>
                <c:manualLayout>
                  <c:x val="7.0306211723534559E-2"/>
                  <c:y val="2.0924033779125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3B-4D63-9051-1AC54768FE43}"/>
                </c:ext>
              </c:extLst>
            </c:dLbl>
            <c:dLbl>
              <c:idx val="1"/>
              <c:layout>
                <c:manualLayout>
                  <c:x val="3.858701454691045E-2"/>
                  <c:y val="1.4692299826158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3B-4D63-9051-1AC54768FE43}"/>
                </c:ext>
              </c:extLst>
            </c:dLbl>
            <c:dLbl>
              <c:idx val="2"/>
              <c:layout>
                <c:manualLayout>
                  <c:x val="1.3761092363454568E-2"/>
                  <c:y val="1.0369989718724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3B-4D63-9051-1AC54768FE43}"/>
                </c:ext>
              </c:extLst>
            </c:dLbl>
            <c:spPr>
              <a:noFill/>
              <a:ln w="25415">
                <a:noFill/>
              </a:ln>
            </c:spPr>
            <c:txPr>
              <a:bodyPr/>
              <a:lstStyle/>
              <a:p>
                <a:pPr>
                  <a:defRPr sz="800" b="0" i="0" u="none" strike="noStrike" baseline="0">
                    <a:solidFill>
                      <a:srgbClr val="000000"/>
                    </a:solidFill>
                    <a:latin typeface="Arial" pitchFamily="34" charset="0"/>
                    <a:ea typeface="Garamond"/>
                    <a:cs typeface="Garamon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QTD</c:v>
                </c:pt>
                <c:pt idx="1">
                  <c:v>Last 12 months</c:v>
                </c:pt>
                <c:pt idx="2">
                  <c:v>3 Years (ann.)</c:v>
                </c:pt>
              </c:strCache>
            </c:strRef>
          </c:cat>
          <c:val>
            <c:numRef>
              <c:f>Sheet1!$B$3:$D$3</c:f>
              <c:numCache>
                <c:formatCode>0.00%</c:formatCode>
                <c:ptCount val="3"/>
                <c:pt idx="0">
                  <c:v>2.3300000000000001E-2</c:v>
                </c:pt>
                <c:pt idx="1">
                  <c:v>-1.66E-2</c:v>
                </c:pt>
                <c:pt idx="2">
                  <c:v>-1.2800000000000001E-2</c:v>
                </c:pt>
              </c:numCache>
            </c:numRef>
          </c:val>
          <c:extLst>
            <c:ext xmlns:c16="http://schemas.microsoft.com/office/drawing/2014/chart" uri="{C3380CC4-5D6E-409C-BE32-E72D297353CC}">
              <c16:uniqueId val="{00000007-1B3B-4D63-9051-1AC54768FE43}"/>
            </c:ext>
          </c:extLst>
        </c:ser>
        <c:dLbls>
          <c:showLegendKey val="0"/>
          <c:showVal val="0"/>
          <c:showCatName val="0"/>
          <c:showSerName val="0"/>
          <c:showPercent val="0"/>
          <c:showBubbleSize val="0"/>
        </c:dLbls>
        <c:gapWidth val="150"/>
        <c:gapDepth val="0"/>
        <c:shape val="box"/>
        <c:axId val="179806592"/>
        <c:axId val="179808128"/>
        <c:axId val="0"/>
      </c:bar3DChart>
      <c:catAx>
        <c:axId val="179806592"/>
        <c:scaling>
          <c:orientation val="minMax"/>
        </c:scaling>
        <c:delete val="0"/>
        <c:axPos val="b"/>
        <c:numFmt formatCode="General" sourceLinked="1"/>
        <c:majorTickMark val="in"/>
        <c:minorTickMark val="none"/>
        <c:tickLblPos val="low"/>
        <c:spPr>
          <a:ln w="12708">
            <a:noFill/>
            <a:prstDash val="sysDash"/>
          </a:ln>
        </c:spPr>
        <c:txPr>
          <a:bodyPr rot="0" vert="horz"/>
          <a:lstStyle/>
          <a:p>
            <a:pPr>
              <a:defRPr sz="800" b="0" i="0" u="none" strike="noStrike" baseline="0">
                <a:solidFill>
                  <a:srgbClr val="000000"/>
                </a:solidFill>
                <a:latin typeface="Georgia" pitchFamily="18" charset="0"/>
                <a:ea typeface="Garamond"/>
                <a:cs typeface="Garamond"/>
              </a:defRPr>
            </a:pPr>
            <a:endParaRPr lang="en-US"/>
          </a:p>
        </c:txPr>
        <c:crossAx val="179808128"/>
        <c:crosses val="autoZero"/>
        <c:auto val="1"/>
        <c:lblAlgn val="ctr"/>
        <c:lblOffset val="100"/>
        <c:tickLblSkip val="1"/>
        <c:tickMarkSkip val="1"/>
        <c:noMultiLvlLbl val="0"/>
      </c:catAx>
      <c:valAx>
        <c:axId val="179808128"/>
        <c:scaling>
          <c:orientation val="minMax"/>
        </c:scaling>
        <c:delete val="0"/>
        <c:axPos val="l"/>
        <c:majorGridlines>
          <c:spPr>
            <a:ln w="3175">
              <a:solidFill>
                <a:schemeClr val="bg2">
                  <a:lumMod val="75000"/>
                </a:schemeClr>
              </a:solidFill>
              <a:prstDash val="solid"/>
            </a:ln>
          </c:spPr>
        </c:majorGridlines>
        <c:numFmt formatCode="0%" sourceLinked="0"/>
        <c:majorTickMark val="none"/>
        <c:minorTickMark val="none"/>
        <c:tickLblPos val="nextTo"/>
        <c:spPr>
          <a:ln w="0">
            <a:noFill/>
            <a:prstDash val="solid"/>
          </a:ln>
        </c:spPr>
        <c:txPr>
          <a:bodyPr rot="0" vert="horz"/>
          <a:lstStyle/>
          <a:p>
            <a:pPr>
              <a:defRPr sz="800" b="0" i="0" u="none" strike="noStrike" baseline="0">
                <a:solidFill>
                  <a:srgbClr val="000000"/>
                </a:solidFill>
                <a:latin typeface="Georgia" pitchFamily="18" charset="0"/>
                <a:ea typeface="Garamond"/>
                <a:cs typeface="Garamond"/>
              </a:defRPr>
            </a:pPr>
            <a:endParaRPr lang="en-US"/>
          </a:p>
        </c:txPr>
        <c:crossAx val="179806592"/>
        <c:crosses val="autoZero"/>
        <c:crossBetween val="between"/>
        <c:majorUnit val="0.05"/>
      </c:valAx>
      <c:spPr>
        <a:noFill/>
        <a:ln w="25415">
          <a:noFill/>
        </a:ln>
      </c:spPr>
    </c:plotArea>
    <c:legend>
      <c:legendPos val="b"/>
      <c:layout>
        <c:manualLayout>
          <c:xMode val="edge"/>
          <c:yMode val="edge"/>
          <c:x val="0.1242335790828698"/>
          <c:y val="0.83542809989660349"/>
          <c:w val="0.81305080495511362"/>
          <c:h val="0.13458185908579609"/>
        </c:manualLayout>
      </c:layout>
      <c:overlay val="0"/>
      <c:spPr>
        <a:solidFill>
          <a:srgbClr val="FFFFFF"/>
        </a:solidFill>
        <a:ln w="3177">
          <a:solidFill>
            <a:srgbClr val="000000"/>
          </a:solidFill>
          <a:prstDash val="solid"/>
        </a:ln>
      </c:spPr>
      <c:txPr>
        <a:bodyPr/>
        <a:lstStyle/>
        <a:p>
          <a:pPr>
            <a:defRPr sz="800" b="0" i="0" u="none" strike="noStrike" baseline="0">
              <a:solidFill>
                <a:srgbClr val="000000"/>
              </a:solidFill>
              <a:latin typeface="Georgia" pitchFamily="18" charset="0"/>
              <a:ea typeface="Garamond"/>
              <a:cs typeface="Garamond"/>
            </a:defRPr>
          </a:pPr>
          <a:endParaRPr lang="en-US"/>
        </a:p>
      </c:txPr>
    </c:legend>
    <c:plotVisOnly val="1"/>
    <c:dispBlanksAs val="gap"/>
    <c:showDLblsOverMax val="0"/>
  </c:chart>
  <c:spPr>
    <a:noFill/>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575" y="0"/>
            <a:ext cx="6970713" cy="9296400"/>
          </a:xfrm>
          <a:prstGeom prst="rect">
            <a:avLst/>
          </a:prstGeom>
          <a:noFill/>
          <a:ln w="12700">
            <a:solidFill>
              <a:prstClr val="black"/>
            </a:solidFill>
          </a:ln>
        </p:spPr>
        <p:txBody>
          <a:bodyPr vert="horz" lIns="92266" tIns="46133" rIns="92266" bIns="46133" rtlCol="0" anchor="ctr"/>
          <a:lstStyle/>
          <a:p>
            <a:endParaRPr lang="en-US" dirty="0"/>
          </a:p>
        </p:txBody>
      </p:sp>
    </p:spTree>
    <p:extLst>
      <p:ext uri="{BB962C8B-B14F-4D97-AF65-F5344CB8AC3E}">
        <p14:creationId xmlns:p14="http://schemas.microsoft.com/office/powerpoint/2010/main" val="2729332831"/>
      </p:ext>
    </p:extLst>
  </p:cSld>
  <p:clrMap bg1="lt1" tx1="dk1" bg2="lt2" tx2="dk2" accent1="accent1" accent2="accent2" accent3="accent3" accent4="accent4" accent5="accent5" accent6="accent6" hlink="hlink" folHlink="folHlink"/>
  <p:notesStyle>
    <a:lvl1pPr marL="0" algn="l" defTabSz="862188" rtl="0" eaLnBrk="1" latinLnBrk="0" hangingPunct="1">
      <a:defRPr sz="1131" kern="1200">
        <a:solidFill>
          <a:schemeClr val="tx1"/>
        </a:solidFill>
        <a:latin typeface="+mn-lt"/>
        <a:ea typeface="+mn-ea"/>
        <a:cs typeface="+mn-cs"/>
      </a:defRPr>
    </a:lvl1pPr>
    <a:lvl2pPr marL="431094" algn="l" defTabSz="862188" rtl="0" eaLnBrk="1" latinLnBrk="0" hangingPunct="1">
      <a:defRPr sz="1131" kern="1200">
        <a:solidFill>
          <a:schemeClr val="tx1"/>
        </a:solidFill>
        <a:latin typeface="+mn-lt"/>
        <a:ea typeface="+mn-ea"/>
        <a:cs typeface="+mn-cs"/>
      </a:defRPr>
    </a:lvl2pPr>
    <a:lvl3pPr marL="862188" algn="l" defTabSz="862188" rtl="0" eaLnBrk="1" latinLnBrk="0" hangingPunct="1">
      <a:defRPr sz="1131" kern="1200">
        <a:solidFill>
          <a:schemeClr val="tx1"/>
        </a:solidFill>
        <a:latin typeface="+mn-lt"/>
        <a:ea typeface="+mn-ea"/>
        <a:cs typeface="+mn-cs"/>
      </a:defRPr>
    </a:lvl3pPr>
    <a:lvl4pPr marL="1293282" algn="l" defTabSz="862188" rtl="0" eaLnBrk="1" latinLnBrk="0" hangingPunct="1">
      <a:defRPr sz="1131" kern="1200">
        <a:solidFill>
          <a:schemeClr val="tx1"/>
        </a:solidFill>
        <a:latin typeface="+mn-lt"/>
        <a:ea typeface="+mn-ea"/>
        <a:cs typeface="+mn-cs"/>
      </a:defRPr>
    </a:lvl4pPr>
    <a:lvl5pPr marL="1724376" algn="l" defTabSz="862188" rtl="0" eaLnBrk="1" latinLnBrk="0" hangingPunct="1">
      <a:defRPr sz="1131" kern="1200">
        <a:solidFill>
          <a:schemeClr val="tx1"/>
        </a:solidFill>
        <a:latin typeface="+mn-lt"/>
        <a:ea typeface="+mn-ea"/>
        <a:cs typeface="+mn-cs"/>
      </a:defRPr>
    </a:lvl5pPr>
    <a:lvl6pPr marL="2155469" algn="l" defTabSz="862188" rtl="0" eaLnBrk="1" latinLnBrk="0" hangingPunct="1">
      <a:defRPr sz="1131" kern="1200">
        <a:solidFill>
          <a:schemeClr val="tx1"/>
        </a:solidFill>
        <a:latin typeface="+mn-lt"/>
        <a:ea typeface="+mn-ea"/>
        <a:cs typeface="+mn-cs"/>
      </a:defRPr>
    </a:lvl6pPr>
    <a:lvl7pPr marL="2586563" algn="l" defTabSz="862188" rtl="0" eaLnBrk="1" latinLnBrk="0" hangingPunct="1">
      <a:defRPr sz="1131" kern="1200">
        <a:solidFill>
          <a:schemeClr val="tx1"/>
        </a:solidFill>
        <a:latin typeface="+mn-lt"/>
        <a:ea typeface="+mn-ea"/>
        <a:cs typeface="+mn-cs"/>
      </a:defRPr>
    </a:lvl7pPr>
    <a:lvl8pPr marL="3017657" algn="l" defTabSz="862188" rtl="0" eaLnBrk="1" latinLnBrk="0" hangingPunct="1">
      <a:defRPr sz="1131" kern="1200">
        <a:solidFill>
          <a:schemeClr val="tx1"/>
        </a:solidFill>
        <a:latin typeface="+mn-lt"/>
        <a:ea typeface="+mn-ea"/>
        <a:cs typeface="+mn-cs"/>
      </a:defRPr>
    </a:lvl8pPr>
    <a:lvl9pPr marL="3448751" algn="l" defTabSz="862188" rtl="0" eaLnBrk="1" latinLnBrk="0" hangingPunct="1">
      <a:defRPr sz="11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1068388"/>
            <a:ext cx="2352675" cy="3138487"/>
          </a:xfrm>
        </p:spPr>
      </p:sp>
      <p:sp>
        <p:nvSpPr>
          <p:cNvPr id="3" name="Notes Placeholder 2"/>
          <p:cNvSpPr>
            <a:spLocks noGrp="1"/>
          </p:cNvSpPr>
          <p:nvPr>
            <p:ph type="body" idx="1"/>
          </p:nvPr>
        </p:nvSpPr>
        <p:spPr>
          <a:xfrm>
            <a:off x="701042" y="4648201"/>
            <a:ext cx="5608319" cy="3660458"/>
          </a:xfrm>
          <a:prstGeom prst="rect">
            <a:avLst/>
          </a:prstGeom>
        </p:spPr>
        <p:txBody>
          <a:bodyPr lIns="92266" tIns="46133" rIns="92266" bIns="46133"/>
          <a:lstStyle/>
          <a:p>
            <a:endParaRPr lang="en-US" dirty="0"/>
          </a:p>
        </p:txBody>
      </p:sp>
      <p:sp>
        <p:nvSpPr>
          <p:cNvPr id="4" name="Slide Number Placeholder 3"/>
          <p:cNvSpPr>
            <a:spLocks noGrp="1"/>
          </p:cNvSpPr>
          <p:nvPr>
            <p:ph type="sldNum" sz="quarter" idx="5"/>
          </p:nvPr>
        </p:nvSpPr>
        <p:spPr>
          <a:xfrm>
            <a:off x="3970938" y="8829970"/>
            <a:ext cx="3037839" cy="466433"/>
          </a:xfrm>
          <a:prstGeom prst="rect">
            <a:avLst/>
          </a:prstGeom>
        </p:spPr>
        <p:txBody>
          <a:bodyPr lIns="92266" tIns="46133" rIns="92266" bIns="46133"/>
          <a:lstStyle/>
          <a:p>
            <a:fld id="{B1AB3FA7-AA23-4B84-87AA-147332337725}" type="slidenum">
              <a:rPr lang="en-US" smtClean="0"/>
              <a:t>1</a:t>
            </a:fld>
            <a:endParaRPr lang="en-US" dirty="0"/>
          </a:p>
        </p:txBody>
      </p:sp>
    </p:spTree>
    <p:extLst>
      <p:ext uri="{BB962C8B-B14F-4D97-AF65-F5344CB8AC3E}">
        <p14:creationId xmlns:p14="http://schemas.microsoft.com/office/powerpoint/2010/main" val="261044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1068388"/>
            <a:ext cx="2352675" cy="3138487"/>
          </a:xfrm>
        </p:spPr>
      </p:sp>
      <p:sp>
        <p:nvSpPr>
          <p:cNvPr id="3" name="Notes Placeholder 2"/>
          <p:cNvSpPr>
            <a:spLocks noGrp="1"/>
          </p:cNvSpPr>
          <p:nvPr>
            <p:ph type="body" idx="1"/>
          </p:nvPr>
        </p:nvSpPr>
        <p:spPr>
          <a:xfrm>
            <a:off x="701042" y="4648201"/>
            <a:ext cx="5608319" cy="3660458"/>
          </a:xfrm>
          <a:prstGeom prst="rect">
            <a:avLst/>
          </a:prstGeom>
        </p:spPr>
        <p:txBody>
          <a:bodyPr lIns="92278" tIns="46139" rIns="92278" bIns="46139"/>
          <a:lstStyle/>
          <a:p>
            <a:endParaRPr lang="en-US" dirty="0"/>
          </a:p>
        </p:txBody>
      </p:sp>
      <p:sp>
        <p:nvSpPr>
          <p:cNvPr id="4" name="Slide Number Placeholder 3"/>
          <p:cNvSpPr>
            <a:spLocks noGrp="1"/>
          </p:cNvSpPr>
          <p:nvPr>
            <p:ph type="sldNum" sz="quarter" idx="5"/>
          </p:nvPr>
        </p:nvSpPr>
        <p:spPr>
          <a:xfrm>
            <a:off x="3970938" y="8829969"/>
            <a:ext cx="3037839" cy="466433"/>
          </a:xfrm>
          <a:prstGeom prst="rect">
            <a:avLst/>
          </a:prstGeom>
        </p:spPr>
        <p:txBody>
          <a:bodyPr lIns="92278" tIns="46139" rIns="92278" bIns="46139"/>
          <a:lstStyle/>
          <a:p>
            <a:pPr defTabSz="440634"/>
            <a:fld id="{B1AB3FA7-AA23-4B84-87AA-147332337725}" type="slidenum">
              <a:rPr lang="en-US" sz="1700">
                <a:solidFill>
                  <a:prstClr val="black"/>
                </a:solidFill>
                <a:latin typeface="Calibri" panose="020F0502020204030204"/>
              </a:rPr>
              <a:pPr defTabSz="440634"/>
              <a:t>2</a:t>
            </a:fld>
            <a:endParaRPr lang="en-US" sz="1700" dirty="0">
              <a:solidFill>
                <a:prstClr val="black"/>
              </a:solidFill>
              <a:latin typeface="Calibri" panose="020F0502020204030204"/>
            </a:endParaRPr>
          </a:p>
        </p:txBody>
      </p:sp>
    </p:spTree>
    <p:extLst>
      <p:ext uri="{BB962C8B-B14F-4D97-AF65-F5344CB8AC3E}">
        <p14:creationId xmlns:p14="http://schemas.microsoft.com/office/powerpoint/2010/main" val="153941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596769"/>
            <a:ext cx="6217920" cy="339680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5124566"/>
            <a:ext cx="5486400" cy="2355628"/>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429336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370636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19458"/>
            <a:ext cx="1577340" cy="82684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19458"/>
            <a:ext cx="4640580" cy="82684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381138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181769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432421"/>
            <a:ext cx="6309360" cy="4058547"/>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529363"/>
            <a:ext cx="6309360" cy="2134294"/>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125757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597290"/>
            <a:ext cx="3108960"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597290"/>
            <a:ext cx="3108960"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23016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19460"/>
            <a:ext cx="6309360" cy="18858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391766"/>
            <a:ext cx="3094672" cy="117216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503874" y="3563933"/>
            <a:ext cx="3094672"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391766"/>
            <a:ext cx="3109913" cy="117216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6" name="Content Placeholder 5"/>
          <p:cNvSpPr>
            <a:spLocks noGrp="1"/>
          </p:cNvSpPr>
          <p:nvPr>
            <p:ph sz="quarter" idx="4"/>
          </p:nvPr>
        </p:nvSpPr>
        <p:spPr>
          <a:xfrm>
            <a:off x="3703320" y="3563933"/>
            <a:ext cx="3109913"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273376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347587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144173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50452"/>
            <a:ext cx="2359342" cy="2276581"/>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404797"/>
            <a:ext cx="3703320" cy="6933634"/>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927032"/>
            <a:ext cx="2359342" cy="542269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225559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50452"/>
            <a:ext cx="2359342" cy="2276581"/>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404797"/>
            <a:ext cx="3703320" cy="6933634"/>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dirty="0"/>
              <a:t>Click icon to add picture</a:t>
            </a:r>
          </a:p>
        </p:txBody>
      </p:sp>
      <p:sp>
        <p:nvSpPr>
          <p:cNvPr id="4" name="Text Placeholder 3"/>
          <p:cNvSpPr>
            <a:spLocks noGrp="1"/>
          </p:cNvSpPr>
          <p:nvPr>
            <p:ph type="body" sz="half" idx="2"/>
          </p:nvPr>
        </p:nvSpPr>
        <p:spPr>
          <a:xfrm>
            <a:off x="503873" y="2927032"/>
            <a:ext cx="2359342" cy="542269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10C1180C-7F8B-435D-905A-6F2C4D7BA6FE}" type="datetimeFigureOut">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4CF4EF-F057-4468-A8FD-973B9D5153E0}" type="slidenum">
              <a:rPr lang="en-US" smtClean="0"/>
              <a:t>‹#›</a:t>
            </a:fld>
            <a:endParaRPr lang="en-US" dirty="0"/>
          </a:p>
        </p:txBody>
      </p:sp>
    </p:spTree>
    <p:extLst>
      <p:ext uri="{BB962C8B-B14F-4D97-AF65-F5344CB8AC3E}">
        <p14:creationId xmlns:p14="http://schemas.microsoft.com/office/powerpoint/2010/main" val="183634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19460"/>
            <a:ext cx="6309360" cy="18858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597290"/>
            <a:ext cx="6309360" cy="6190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9043087"/>
            <a:ext cx="1645920" cy="519458"/>
          </a:xfrm>
          <a:prstGeom prst="rect">
            <a:avLst/>
          </a:prstGeom>
        </p:spPr>
        <p:txBody>
          <a:bodyPr vert="horz" lIns="91440" tIns="45720" rIns="91440" bIns="45720" rtlCol="0" anchor="ctr"/>
          <a:lstStyle>
            <a:lvl1pPr algn="l">
              <a:defRPr sz="960">
                <a:solidFill>
                  <a:schemeClr val="tx1">
                    <a:tint val="75000"/>
                  </a:schemeClr>
                </a:solidFill>
              </a:defRPr>
            </a:lvl1pPr>
          </a:lstStyle>
          <a:p>
            <a:fld id="{10C1180C-7F8B-435D-905A-6F2C4D7BA6FE}" type="datetimeFigureOut">
              <a:rPr lang="en-US" smtClean="0"/>
              <a:t>6/21/2023</a:t>
            </a:fld>
            <a:endParaRPr lang="en-US" dirty="0"/>
          </a:p>
        </p:txBody>
      </p:sp>
      <p:sp>
        <p:nvSpPr>
          <p:cNvPr id="5" name="Footer Placeholder 4"/>
          <p:cNvSpPr>
            <a:spLocks noGrp="1"/>
          </p:cNvSpPr>
          <p:nvPr>
            <p:ph type="ftr" sz="quarter" idx="3"/>
          </p:nvPr>
        </p:nvSpPr>
        <p:spPr>
          <a:xfrm>
            <a:off x="2423160" y="9043087"/>
            <a:ext cx="2468880" cy="519458"/>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66360" y="9043087"/>
            <a:ext cx="1645920" cy="519458"/>
          </a:xfrm>
          <a:prstGeom prst="rect">
            <a:avLst/>
          </a:prstGeom>
        </p:spPr>
        <p:txBody>
          <a:bodyPr vert="horz" lIns="91440" tIns="45720" rIns="91440" bIns="45720" rtlCol="0" anchor="ctr"/>
          <a:lstStyle>
            <a:lvl1pPr algn="r">
              <a:defRPr sz="960">
                <a:solidFill>
                  <a:schemeClr val="tx1">
                    <a:tint val="75000"/>
                  </a:schemeClr>
                </a:solidFill>
              </a:defRPr>
            </a:lvl1pPr>
          </a:lstStyle>
          <a:p>
            <a:fld id="{064CF4EF-F057-4468-A8FD-973B9D5153E0}" type="slidenum">
              <a:rPr lang="en-US" smtClean="0"/>
              <a:t>‹#›</a:t>
            </a:fld>
            <a:endParaRPr lang="en-US" dirty="0"/>
          </a:p>
        </p:txBody>
      </p:sp>
    </p:spTree>
    <p:extLst>
      <p:ext uri="{BB962C8B-B14F-4D97-AF65-F5344CB8AC3E}">
        <p14:creationId xmlns:p14="http://schemas.microsoft.com/office/powerpoint/2010/main" val="3128704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investors@compasscap.com" TargetMode="Externa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42FBE9-672A-4FA9-8B44-9496A5CCF3ED}"/>
              </a:ext>
            </a:extLst>
          </p:cNvPr>
          <p:cNvPicPr>
            <a:picLocks noChangeAspect="1"/>
          </p:cNvPicPr>
          <p:nvPr/>
        </p:nvPicPr>
        <p:blipFill rotWithShape="1">
          <a:blip r:embed="rId3">
            <a:extLst>
              <a:ext uri="{28A0092B-C50C-407E-A947-70E740481C1C}">
                <a14:useLocalDpi xmlns:a14="http://schemas.microsoft.com/office/drawing/2010/main" val="0"/>
              </a:ext>
            </a:extLst>
          </a:blip>
          <a:srcRect l="311" t="592" r="871" b="60006"/>
          <a:stretch/>
        </p:blipFill>
        <p:spPr>
          <a:xfrm>
            <a:off x="34527" y="17502"/>
            <a:ext cx="7337569" cy="1764163"/>
          </a:xfrm>
          <a:prstGeom prst="rect">
            <a:avLst/>
          </a:prstGeom>
        </p:spPr>
      </p:pic>
      <p:sp>
        <p:nvSpPr>
          <p:cNvPr id="6" name="TextBox 5">
            <a:extLst>
              <a:ext uri="{FF2B5EF4-FFF2-40B4-BE49-F238E27FC236}">
                <a16:creationId xmlns:a16="http://schemas.microsoft.com/office/drawing/2014/main" id="{77ABFE76-DFCE-43CD-9E1D-6768C5E5AC41}"/>
              </a:ext>
            </a:extLst>
          </p:cNvPr>
          <p:cNvSpPr txBox="1"/>
          <p:nvPr/>
        </p:nvSpPr>
        <p:spPr>
          <a:xfrm>
            <a:off x="3338133" y="-31167"/>
            <a:ext cx="4000211" cy="461665"/>
          </a:xfrm>
          <a:prstGeom prst="rect">
            <a:avLst/>
          </a:prstGeom>
          <a:noFill/>
        </p:spPr>
        <p:txBody>
          <a:bodyPr wrap="square" rtlCol="0">
            <a:spAutoFit/>
          </a:bodyPr>
          <a:lstStyle/>
          <a:p>
            <a:pPr algn="r"/>
            <a:r>
              <a:rPr lang="en-US" sz="2400" b="1" dirty="0">
                <a:solidFill>
                  <a:schemeClr val="bg1"/>
                </a:solidFill>
                <a:latin typeface="Georgia" panose="02040502050405020303" pitchFamily="18" charset="0"/>
              </a:rPr>
              <a:t>COMPASS</a:t>
            </a:r>
            <a:r>
              <a:rPr lang="en-US" sz="2400" b="1" dirty="0">
                <a:solidFill>
                  <a:schemeClr val="bg1"/>
                </a:solidFill>
                <a:latin typeface="Century Schoolbook" panose="02040604050505020304" pitchFamily="18" charset="0"/>
              </a:rPr>
              <a:t> WATCH</a:t>
            </a:r>
          </a:p>
        </p:txBody>
      </p:sp>
      <p:sp>
        <p:nvSpPr>
          <p:cNvPr id="7" name="TextBox 6">
            <a:extLst>
              <a:ext uri="{FF2B5EF4-FFF2-40B4-BE49-F238E27FC236}">
                <a16:creationId xmlns:a16="http://schemas.microsoft.com/office/drawing/2014/main" id="{66DC130D-25B9-4709-B6D2-341E34DDE097}"/>
              </a:ext>
            </a:extLst>
          </p:cNvPr>
          <p:cNvSpPr txBox="1"/>
          <p:nvPr/>
        </p:nvSpPr>
        <p:spPr>
          <a:xfrm>
            <a:off x="5281670" y="370888"/>
            <a:ext cx="1968809" cy="292388"/>
          </a:xfrm>
          <a:prstGeom prst="rect">
            <a:avLst/>
          </a:prstGeom>
          <a:noFill/>
        </p:spPr>
        <p:txBody>
          <a:bodyPr wrap="none" rtlCol="0">
            <a:spAutoFit/>
          </a:bodyPr>
          <a:lstStyle/>
          <a:p>
            <a:r>
              <a:rPr lang="en-US" sz="1300" i="1" dirty="0">
                <a:solidFill>
                  <a:schemeClr val="bg1"/>
                </a:solidFill>
                <a:latin typeface="Georgia" panose="02040502050405020303" pitchFamily="18" charset="0"/>
              </a:rPr>
              <a:t>Spring 2023 Newsletter</a:t>
            </a:r>
          </a:p>
        </p:txBody>
      </p:sp>
      <p:sp>
        <p:nvSpPr>
          <p:cNvPr id="13" name="TextBox 12">
            <a:extLst>
              <a:ext uri="{FF2B5EF4-FFF2-40B4-BE49-F238E27FC236}">
                <a16:creationId xmlns:a16="http://schemas.microsoft.com/office/drawing/2014/main" id="{AE669963-3EB7-46BD-8C08-CDB6334C1B1C}"/>
              </a:ext>
            </a:extLst>
          </p:cNvPr>
          <p:cNvSpPr txBox="1"/>
          <p:nvPr/>
        </p:nvSpPr>
        <p:spPr>
          <a:xfrm>
            <a:off x="31774" y="1835329"/>
            <a:ext cx="7253823" cy="292388"/>
          </a:xfrm>
          <a:prstGeom prst="rect">
            <a:avLst/>
          </a:prstGeom>
          <a:noFill/>
        </p:spPr>
        <p:txBody>
          <a:bodyPr wrap="square" rtlCol="0">
            <a:spAutoFit/>
          </a:bodyPr>
          <a:lstStyle/>
          <a:p>
            <a:r>
              <a:rPr lang="en-US" sz="1300" b="1" cap="all" dirty="0">
                <a:solidFill>
                  <a:srgbClr val="202E4A"/>
                </a:solidFill>
                <a:latin typeface="Georgia" panose="02040502050405020303" pitchFamily="18" charset="0"/>
              </a:rPr>
              <a:t>The value of working with a compass advisor</a:t>
            </a:r>
            <a:endParaRPr lang="en-US" sz="1300" cap="all" dirty="0">
              <a:solidFill>
                <a:srgbClr val="202E4A"/>
              </a:solidFill>
              <a:latin typeface="Georgia" panose="02040502050405020303" pitchFamily="18" charset="0"/>
            </a:endParaRPr>
          </a:p>
        </p:txBody>
      </p:sp>
      <p:sp>
        <p:nvSpPr>
          <p:cNvPr id="14" name="TextBox 13">
            <a:extLst>
              <a:ext uri="{FF2B5EF4-FFF2-40B4-BE49-F238E27FC236}">
                <a16:creationId xmlns:a16="http://schemas.microsoft.com/office/drawing/2014/main" id="{54866A33-6D52-4AA1-982E-28B32EC871BB}"/>
              </a:ext>
            </a:extLst>
          </p:cNvPr>
          <p:cNvSpPr txBox="1"/>
          <p:nvPr/>
        </p:nvSpPr>
        <p:spPr>
          <a:xfrm>
            <a:off x="29603" y="2163387"/>
            <a:ext cx="3627997" cy="7201972"/>
          </a:xfrm>
          <a:prstGeom prst="rect">
            <a:avLst/>
          </a:prstGeom>
          <a:noFill/>
        </p:spPr>
        <p:txBody>
          <a:bodyPr wrap="square" rtlCol="0">
            <a:spAutoFit/>
          </a:bodyPr>
          <a:lstStyle/>
          <a:p>
            <a:pPr algn="just"/>
            <a:r>
              <a:rPr lang="en-US" sz="1250" dirty="0">
                <a:latin typeface="Georgia" panose="02040502050405020303" pitchFamily="18" charset="0"/>
              </a:rPr>
              <a:t>We are often asked by people: “Why should I work with an advisor like Compass when I can buy mutual funds or other investment vehicles on my own?”  While this is a fair question, we at Compass believe there are a variety of benefits to working with a professional advisor and taking advantage of the services they bring to the table.  Although the value of each service will differ depending on the individual and/or family, it is important for you  to consider all of the perks that come with a relationship with Compass.</a:t>
            </a:r>
          </a:p>
          <a:p>
            <a:pPr algn="just"/>
            <a:endParaRPr lang="en-US" sz="1250" dirty="0">
              <a:latin typeface="Georgia" panose="02040502050405020303" pitchFamily="18" charset="0"/>
            </a:endParaRPr>
          </a:p>
          <a:p>
            <a:pPr algn="just"/>
            <a:r>
              <a:rPr lang="en-US" sz="1250" dirty="0">
                <a:latin typeface="Georgia" panose="02040502050405020303" pitchFamily="18" charset="0"/>
              </a:rPr>
              <a:t>At Compass we see ourselves providing three important, but often overlooked, services: personalized advice, education, and planning.  We take the time to get to know you and to learn about your concerns and goals, and then we work to develop a plan and build a customized portfolio that will help you to meet those goals.  We don’t just stop at this step; we continue to communicate and meet with you on a regular basis to provide education and planning customized for your needs.  This can take many forms: planning for retirement, saving for college, education regarding our investment strategy and philosophy, updating your investment policy statement for an account to reflect changes in your life or goals, or even recommending a new accountant, insurance agent, or attorney.  These are all examples of the personalized services that we regularly provide.</a:t>
            </a:r>
          </a:p>
          <a:p>
            <a:pPr algn="just"/>
            <a:endParaRPr lang="en-US" sz="1250" dirty="0">
              <a:latin typeface="Georgia" panose="02040502050405020303" pitchFamily="18" charset="0"/>
            </a:endParaRPr>
          </a:p>
          <a:p>
            <a:pPr algn="just"/>
            <a:r>
              <a:rPr lang="en-US" sz="1250" dirty="0">
                <a:latin typeface="Georgia" panose="02040502050405020303" pitchFamily="18" charset="0"/>
              </a:rPr>
              <a:t>Our portfolio management approach has stayed consistent since our firm was founded in 1988.  Everything we do in portfolio management is geared towards your long-term goals.</a:t>
            </a:r>
          </a:p>
          <a:p>
            <a:pPr algn="just"/>
            <a:endParaRPr lang="en-US" sz="1200" dirty="0">
              <a:latin typeface="Georgia" panose="02040502050405020303" pitchFamily="18" charset="0"/>
            </a:endParaRPr>
          </a:p>
        </p:txBody>
      </p:sp>
      <p:pic>
        <p:nvPicPr>
          <p:cNvPr id="16" name="Picture 15">
            <a:extLst>
              <a:ext uri="{FF2B5EF4-FFF2-40B4-BE49-F238E27FC236}">
                <a16:creationId xmlns:a16="http://schemas.microsoft.com/office/drawing/2014/main" id="{2DDABA59-0C17-45E6-BCFC-F73FB0CDC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24" y="9435685"/>
            <a:ext cx="1376652" cy="311565"/>
          </a:xfrm>
          <a:prstGeom prst="rect">
            <a:avLst/>
          </a:prstGeom>
        </p:spPr>
      </p:pic>
      <p:cxnSp>
        <p:nvCxnSpPr>
          <p:cNvPr id="11" name="Straight Connector 10">
            <a:extLst>
              <a:ext uri="{FF2B5EF4-FFF2-40B4-BE49-F238E27FC236}">
                <a16:creationId xmlns:a16="http://schemas.microsoft.com/office/drawing/2014/main" id="{53725981-E9D3-4565-8557-161875438C82}"/>
              </a:ext>
            </a:extLst>
          </p:cNvPr>
          <p:cNvCxnSpPr>
            <a:cxnSpLocks/>
          </p:cNvCxnSpPr>
          <p:nvPr/>
        </p:nvCxnSpPr>
        <p:spPr>
          <a:xfrm flipH="1">
            <a:off x="135520" y="9415328"/>
            <a:ext cx="72538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4">
            <a:extLst>
              <a:ext uri="{FF2B5EF4-FFF2-40B4-BE49-F238E27FC236}">
                <a16:creationId xmlns:a16="http://schemas.microsoft.com/office/drawing/2014/main" id="{BCCFEA7A-E495-4893-BBB8-52478E4D8A1A}"/>
              </a:ext>
            </a:extLst>
          </p:cNvPr>
          <p:cNvSpPr>
            <a:spLocks noGrp="1" noChangeArrowheads="1"/>
          </p:cNvSpPr>
          <p:nvPr>
            <p:ph type="dt" sz="half" idx="10"/>
          </p:nvPr>
        </p:nvSpPr>
        <p:spPr>
          <a:xfrm>
            <a:off x="2474946" y="9507022"/>
            <a:ext cx="4912518" cy="187940"/>
          </a:xfrm>
          <a:prstGeom prst="rect">
            <a:avLst/>
          </a:prstGeom>
          <a:ln/>
        </p:spPr>
        <p:txBody>
          <a:bodyPr/>
          <a:lstStyle>
            <a:lvl1pPr algn="l">
              <a:defRPr sz="800">
                <a:solidFill>
                  <a:schemeClr val="tx2"/>
                </a:solidFill>
              </a:defRPr>
            </a:lvl1pPr>
          </a:lstStyle>
          <a:p>
            <a:pPr algn="r">
              <a:defRPr/>
            </a:pPr>
            <a:r>
              <a:rPr lang="en-US" dirty="0">
                <a:latin typeface="Georgia" panose="02040502050405020303" pitchFamily="18" charset="0"/>
                <a:cs typeface="Times New Roman" panose="02020603050405020304" pitchFamily="18" charset="0"/>
              </a:rPr>
              <a:t>706 Second Avenue South   •   Suite 400   •   Minneapolis, MN 55402   •  612.338.4051 </a:t>
            </a:r>
          </a:p>
          <a:p>
            <a:pPr algn="r">
              <a:defRPr/>
            </a:pPr>
            <a:r>
              <a:rPr lang="en-US" b="1" dirty="0">
                <a:latin typeface="Georgia" panose="02040502050405020303" pitchFamily="18" charset="0"/>
                <a:cs typeface="Times New Roman" panose="02020603050405020304" pitchFamily="18" charset="0"/>
              </a:rPr>
              <a:t>www.compasscap.com</a:t>
            </a:r>
          </a:p>
        </p:txBody>
      </p:sp>
      <p:sp>
        <p:nvSpPr>
          <p:cNvPr id="18" name="TextBox 17">
            <a:extLst>
              <a:ext uri="{FF2B5EF4-FFF2-40B4-BE49-F238E27FC236}">
                <a16:creationId xmlns:a16="http://schemas.microsoft.com/office/drawing/2014/main" id="{8B6F13D5-88C7-4C4B-B35E-CE1EA32544AA}"/>
              </a:ext>
            </a:extLst>
          </p:cNvPr>
          <p:cNvSpPr txBox="1"/>
          <p:nvPr/>
        </p:nvSpPr>
        <p:spPr>
          <a:xfrm>
            <a:off x="3642799" y="2166213"/>
            <a:ext cx="3657600" cy="7325082"/>
          </a:xfrm>
          <a:prstGeom prst="rect">
            <a:avLst/>
          </a:prstGeom>
          <a:noFill/>
        </p:spPr>
        <p:txBody>
          <a:bodyPr wrap="square" rtlCol="0">
            <a:spAutoFit/>
          </a:bodyPr>
          <a:lstStyle/>
          <a:p>
            <a:pPr algn="just"/>
            <a:r>
              <a:rPr lang="en-US" sz="1250" dirty="0">
                <a:latin typeface="Georgia" panose="02040502050405020303" pitchFamily="18" charset="0"/>
              </a:rPr>
              <a:t>Unlike many other investment firms, you can always speak directly with the person making the investment decision on your portfolio.  This helps ensure that you have a clear understanding of the assets you own, which aids in the ability to stay the course and remain invested in the market through both good times and challenging times.  The importance of this strategy is clearly shown in the Dalbar study, which found that the average individual investor who self managed their own stock investments earned a return of 7.13% for the 20 years culminating in 2021 versus the S&amp;P 500 Index return during that same period of 10.65%.</a:t>
            </a:r>
            <a:r>
              <a:rPr lang="en-US" sz="1250" baseline="30000" dirty="0">
                <a:latin typeface="Georgia" panose="02040502050405020303" pitchFamily="18" charset="0"/>
              </a:rPr>
              <a:t>1</a:t>
            </a:r>
            <a:r>
              <a:rPr lang="en-US" sz="1250" dirty="0">
                <a:latin typeface="Georgia" panose="02040502050405020303" pitchFamily="18" charset="0"/>
              </a:rPr>
              <a:t>  By listening and talking to you, we help you to stay in the market and avoid the common mistake of selling after the market declines, and then being unsure when to get back in once it begins to recover.</a:t>
            </a:r>
          </a:p>
          <a:p>
            <a:pPr algn="just"/>
            <a:endParaRPr lang="en-US" sz="1250" dirty="0">
              <a:latin typeface="Georgia" panose="02040502050405020303" pitchFamily="18" charset="0"/>
            </a:endParaRPr>
          </a:p>
          <a:p>
            <a:pPr algn="just"/>
            <a:r>
              <a:rPr lang="en-US" sz="1250" dirty="0">
                <a:latin typeface="Georgia" panose="02040502050405020303" pitchFamily="18" charset="0"/>
              </a:rPr>
              <a:t>These services are provided by an experienced team of professionals.  The voting members of our investment committee have an average of over 20 years of portfolio management experience.  As a fiduciary, Compass is required to always place our clients’ best interests first.   At the same time, we strongly believe that having mutually aligned interests  is the best way for us to help each of you to meet your goals and have the peace of mind found in knowing that your assets are being managed by someone who has your best interests at the center of their approach.</a:t>
            </a:r>
          </a:p>
          <a:p>
            <a:pPr algn="just"/>
            <a:endParaRPr lang="en-US" sz="1250" dirty="0">
              <a:latin typeface="Georgia" panose="02040502050405020303" pitchFamily="18" charset="0"/>
            </a:endParaRPr>
          </a:p>
          <a:p>
            <a:pPr algn="just"/>
            <a:r>
              <a:rPr lang="en-US" sz="1250" dirty="0">
                <a:latin typeface="Georgia" panose="02040502050405020303" pitchFamily="18" charset="0"/>
              </a:rPr>
              <a:t>We would love to talk to you about how we can help you with more peace of mind and meeting your goals.</a:t>
            </a:r>
          </a:p>
          <a:p>
            <a:pPr algn="just"/>
            <a:endParaRPr lang="en-US" sz="1200" dirty="0">
              <a:latin typeface="Georgia" panose="02040502050405020303" pitchFamily="18" charset="0"/>
            </a:endParaRPr>
          </a:p>
          <a:p>
            <a:pPr algn="just"/>
            <a:r>
              <a:rPr lang="en-US" sz="1200" baseline="30000" dirty="0">
                <a:latin typeface="Georgia" panose="02040502050405020303" pitchFamily="18" charset="0"/>
              </a:rPr>
              <a:t>1 </a:t>
            </a:r>
            <a:r>
              <a:rPr lang="en-US" sz="700" dirty="0">
                <a:latin typeface="Georgia" panose="02040502050405020303" pitchFamily="18" charset="0"/>
              </a:rPr>
              <a:t>DALBAR Inc., QAIB (Quantitative Analysis of Investor Behavior) Report, March 2022.</a:t>
            </a:r>
          </a:p>
        </p:txBody>
      </p:sp>
    </p:spTree>
    <p:extLst>
      <p:ext uri="{BB962C8B-B14F-4D97-AF65-F5344CB8AC3E}">
        <p14:creationId xmlns:p14="http://schemas.microsoft.com/office/powerpoint/2010/main" val="124392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42FBE9-672A-4FA9-8B44-9496A5CCF3ED}"/>
              </a:ext>
            </a:extLst>
          </p:cNvPr>
          <p:cNvPicPr>
            <a:picLocks noChangeAspect="1"/>
          </p:cNvPicPr>
          <p:nvPr/>
        </p:nvPicPr>
        <p:blipFill rotWithShape="1">
          <a:blip r:embed="rId3">
            <a:extLst>
              <a:ext uri="{28A0092B-C50C-407E-A947-70E740481C1C}">
                <a14:useLocalDpi xmlns:a14="http://schemas.microsoft.com/office/drawing/2010/main" val="0"/>
              </a:ext>
            </a:extLst>
          </a:blip>
          <a:srcRect l="672" t="11291" r="510" b="61842"/>
          <a:stretch/>
        </p:blipFill>
        <p:spPr>
          <a:xfrm>
            <a:off x="25075" y="-11625"/>
            <a:ext cx="7303257" cy="1299109"/>
          </a:xfrm>
          <a:prstGeom prst="rect">
            <a:avLst/>
          </a:prstGeom>
        </p:spPr>
      </p:pic>
      <p:sp>
        <p:nvSpPr>
          <p:cNvPr id="14" name="TextBox 13">
            <a:extLst>
              <a:ext uri="{FF2B5EF4-FFF2-40B4-BE49-F238E27FC236}">
                <a16:creationId xmlns:a16="http://schemas.microsoft.com/office/drawing/2014/main" id="{54866A33-6D52-4AA1-982E-28B32EC871BB}"/>
              </a:ext>
            </a:extLst>
          </p:cNvPr>
          <p:cNvSpPr txBox="1"/>
          <p:nvPr/>
        </p:nvSpPr>
        <p:spPr>
          <a:xfrm>
            <a:off x="2293519" y="1993356"/>
            <a:ext cx="4885757" cy="206210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As an independently-owned firm, Compass provides customized investment services to individuals, foundations/endowments, trusts, and retirement plans. Our objective is to preserve and enhance the real purchasing power of our clients’ wealth over time.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Our clients value working directly with a seasoned and experienced team of portfolio managers to help them navigate their investments relating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cxnSp>
        <p:nvCxnSpPr>
          <p:cNvPr id="17" name="Straight Connector 16">
            <a:extLst>
              <a:ext uri="{FF2B5EF4-FFF2-40B4-BE49-F238E27FC236}">
                <a16:creationId xmlns:a16="http://schemas.microsoft.com/office/drawing/2014/main" id="{84CC145C-E9FB-4061-95F8-C4125610D6FA}"/>
              </a:ext>
            </a:extLst>
          </p:cNvPr>
          <p:cNvCxnSpPr>
            <a:cxnSpLocks/>
          </p:cNvCxnSpPr>
          <p:nvPr/>
        </p:nvCxnSpPr>
        <p:spPr>
          <a:xfrm>
            <a:off x="2222456" y="1578406"/>
            <a:ext cx="0" cy="7503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593ECC1-C39D-41E3-86DB-00EBA777A772}"/>
              </a:ext>
            </a:extLst>
          </p:cNvPr>
          <p:cNvSpPr txBox="1"/>
          <p:nvPr/>
        </p:nvSpPr>
        <p:spPr>
          <a:xfrm>
            <a:off x="2384827" y="1516621"/>
            <a:ext cx="521632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202E4A"/>
                </a:solidFill>
                <a:effectLst/>
                <a:uLnTx/>
                <a:uFillTx/>
                <a:latin typeface="Georgia" panose="02040502050405020303" pitchFamily="18" charset="0"/>
                <a:ea typeface="+mn-ea"/>
                <a:cs typeface="+mn-cs"/>
              </a:rPr>
              <a:t>Compass Philosophy</a:t>
            </a:r>
          </a:p>
        </p:txBody>
      </p:sp>
      <p:graphicFrame>
        <p:nvGraphicFramePr>
          <p:cNvPr id="21" name="Object 9">
            <a:extLst>
              <a:ext uri="{FF2B5EF4-FFF2-40B4-BE49-F238E27FC236}">
                <a16:creationId xmlns:a16="http://schemas.microsoft.com/office/drawing/2014/main" id="{D79C0E4D-F09B-4047-9966-55D757F0CC2E}"/>
              </a:ext>
            </a:extLst>
          </p:cNvPr>
          <p:cNvGraphicFramePr>
            <a:graphicFrameLocks noChangeAspect="1"/>
          </p:cNvGraphicFramePr>
          <p:nvPr>
            <p:extLst>
              <p:ext uri="{D42A27DB-BD31-4B8C-83A1-F6EECF244321}">
                <p14:modId xmlns:p14="http://schemas.microsoft.com/office/powerpoint/2010/main" val="2021407300"/>
              </p:ext>
            </p:extLst>
          </p:nvPr>
        </p:nvGraphicFramePr>
        <p:xfrm>
          <a:off x="3023545" y="5451615"/>
          <a:ext cx="3200400" cy="271658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D0014E8-3200-495C-A3EB-642FFF7E11B2}"/>
              </a:ext>
            </a:extLst>
          </p:cNvPr>
          <p:cNvSpPr txBox="1"/>
          <p:nvPr/>
        </p:nvSpPr>
        <p:spPr>
          <a:xfrm>
            <a:off x="2399630" y="8735896"/>
            <a:ext cx="488575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For more information regarding our company or results, please contact us at </a:t>
            </a:r>
            <a:r>
              <a:rPr kumimoji="0" lang="en-US" sz="10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hlinkClick r:id="rId5"/>
              </a:rPr>
              <a:t>investors@compasscap.com</a:t>
            </a:r>
            <a:r>
              <a:rPr kumimoji="0" lang="en-US" sz="10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8" name="TextBox 7">
            <a:extLst>
              <a:ext uri="{FF2B5EF4-FFF2-40B4-BE49-F238E27FC236}">
                <a16:creationId xmlns:a16="http://schemas.microsoft.com/office/drawing/2014/main" id="{A293CE78-784C-4B67-B27F-6BAEAE540562}"/>
              </a:ext>
            </a:extLst>
          </p:cNvPr>
          <p:cNvSpPr txBox="1"/>
          <p:nvPr/>
        </p:nvSpPr>
        <p:spPr>
          <a:xfrm>
            <a:off x="25075" y="6358516"/>
            <a:ext cx="2144143" cy="300082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lumMod val="65000"/>
                  </a:prstClr>
                </a:solidFill>
                <a:effectLst/>
                <a:uLnTx/>
                <a:uFillTx/>
                <a:latin typeface="Georgia" panose="02040502050405020303" pitchFamily="18" charset="0"/>
                <a:ea typeface="+mn-ea"/>
                <a:cs typeface="+mn-cs"/>
              </a:rPr>
              <a:t>This commentary contains the current opinions of Compass Capital Management, Inc., an SEC-registered investment adviser.  Such opinions are subject to change without notice as economic and market conditions warrant.  This commentary is for general educational purposes only and should not be considered as personalized investment advice or a recommendation of any particular security, strategy or investment product.  Certain information contained herein is derived from third-party sources and is believed to be reliable at the time of publication, but is not guaranteed as to accuracy or completeness.  Historical performance shall not be relied upon as a predictor of future performance.</a:t>
            </a:r>
            <a:endParaRPr kumimoji="0" lang="en-US" sz="900" b="0" i="0" u="none" strike="noStrike" kern="1200" cap="none" spc="0" normalizeH="0" baseline="0" noProof="0" dirty="0">
              <a:ln>
                <a:noFill/>
              </a:ln>
              <a:solidFill>
                <a:prstClr val="white">
                  <a:lumMod val="65000"/>
                </a:prstClr>
              </a:solidFill>
              <a:effectLst/>
              <a:uLnTx/>
              <a:uFillTx/>
              <a:latin typeface="Georgia" panose="02040502050405020303"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prstClr val="white">
                  <a:lumMod val="65000"/>
                </a:prstClr>
              </a:solidFill>
              <a:effectLst/>
              <a:uLnTx/>
              <a:uFillTx/>
              <a:latin typeface="Century Schoolbook" panose="02040604050505020304" pitchFamily="18" charset="0"/>
              <a:ea typeface="+mn-ea"/>
              <a:cs typeface="+mn-cs"/>
            </a:endParaRPr>
          </a:p>
        </p:txBody>
      </p:sp>
      <p:sp>
        <p:nvSpPr>
          <p:cNvPr id="13" name="TextBox 12">
            <a:extLst>
              <a:ext uri="{FF2B5EF4-FFF2-40B4-BE49-F238E27FC236}">
                <a16:creationId xmlns:a16="http://schemas.microsoft.com/office/drawing/2014/main" id="{57F20078-B8D0-432F-AB8E-A6B9B8BA2677}"/>
              </a:ext>
            </a:extLst>
          </p:cNvPr>
          <p:cNvSpPr txBox="1"/>
          <p:nvPr/>
        </p:nvSpPr>
        <p:spPr>
          <a:xfrm>
            <a:off x="3643349" y="4878387"/>
            <a:ext cx="196079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black"/>
                </a:solidFill>
                <a:effectLst/>
                <a:uLnTx/>
                <a:uFillTx/>
                <a:latin typeface="Georgia" panose="02040502050405020303" pitchFamily="18" charset="0"/>
                <a:ea typeface="+mn-ea"/>
                <a:cs typeface="+mn-cs"/>
              </a:rPr>
              <a:t>Market Indices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Total Return as of </a:t>
            </a:r>
            <a:r>
              <a:rPr lang="en-US" sz="1000" dirty="0">
                <a:solidFill>
                  <a:prstClr val="black"/>
                </a:solidFill>
                <a:latin typeface="Georgia" panose="02040502050405020303" pitchFamily="18" charset="0"/>
              </a:rPr>
              <a:t>3</a:t>
            </a:r>
            <a:r>
              <a:rPr kumimoji="0" lang="en-US" sz="1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/31/2023</a:t>
            </a:r>
          </a:p>
        </p:txBody>
      </p:sp>
      <p:cxnSp>
        <p:nvCxnSpPr>
          <p:cNvPr id="18" name="Straight Connector 17">
            <a:extLst>
              <a:ext uri="{FF2B5EF4-FFF2-40B4-BE49-F238E27FC236}">
                <a16:creationId xmlns:a16="http://schemas.microsoft.com/office/drawing/2014/main" id="{867FC175-1769-4180-8905-5B4FEF0D5EAF}"/>
              </a:ext>
            </a:extLst>
          </p:cNvPr>
          <p:cNvCxnSpPr>
            <a:cxnSpLocks/>
          </p:cNvCxnSpPr>
          <p:nvPr/>
        </p:nvCxnSpPr>
        <p:spPr>
          <a:xfrm flipH="1">
            <a:off x="98856" y="9359337"/>
            <a:ext cx="7315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E2949D8-44D4-46CA-AD38-4537EFAD70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03" y="9420496"/>
            <a:ext cx="1376652" cy="311565"/>
          </a:xfrm>
          <a:prstGeom prst="rect">
            <a:avLst/>
          </a:prstGeom>
        </p:spPr>
      </p:pic>
      <p:sp>
        <p:nvSpPr>
          <p:cNvPr id="27" name="Rectangle 4">
            <a:extLst>
              <a:ext uri="{FF2B5EF4-FFF2-40B4-BE49-F238E27FC236}">
                <a16:creationId xmlns:a16="http://schemas.microsoft.com/office/drawing/2014/main" id="{78306149-D80D-47EC-A218-1EBBDCC1A6CF}"/>
              </a:ext>
            </a:extLst>
          </p:cNvPr>
          <p:cNvSpPr>
            <a:spLocks noGrp="1" noChangeArrowheads="1"/>
          </p:cNvSpPr>
          <p:nvPr>
            <p:ph type="dt" sz="half" idx="10"/>
          </p:nvPr>
        </p:nvSpPr>
        <p:spPr>
          <a:xfrm>
            <a:off x="2474946" y="9507022"/>
            <a:ext cx="4912518" cy="187940"/>
          </a:xfrm>
          <a:prstGeom prst="rect">
            <a:avLst/>
          </a:prstGeom>
          <a:ln/>
        </p:spPr>
        <p:txBody>
          <a:bodyPr/>
          <a:lstStyle>
            <a:lvl1pPr algn="l">
              <a:defRPr sz="800">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Georgia" panose="02040502050405020303" pitchFamily="18" charset="0"/>
                <a:ea typeface="+mn-ea"/>
                <a:cs typeface="Times New Roman" panose="02020603050405020304" pitchFamily="18" charset="0"/>
              </a:rPr>
              <a:t>706 Second Avenue South   •   Suite 400   •   Minneapolis, MN 55402   •  612.338.4051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44546A"/>
                </a:solidFill>
                <a:effectLst/>
                <a:uLnTx/>
                <a:uFillTx/>
                <a:latin typeface="Georgia" panose="02040502050405020303" pitchFamily="18" charset="0"/>
                <a:ea typeface="+mn-ea"/>
                <a:cs typeface="Times New Roman" panose="02020603050405020304" pitchFamily="18" charset="0"/>
              </a:rPr>
              <a:t>www.compasscap.com</a:t>
            </a:r>
          </a:p>
        </p:txBody>
      </p:sp>
      <p:sp>
        <p:nvSpPr>
          <p:cNvPr id="15" name="TextBox 14">
            <a:extLst>
              <a:ext uri="{FF2B5EF4-FFF2-40B4-BE49-F238E27FC236}">
                <a16:creationId xmlns:a16="http://schemas.microsoft.com/office/drawing/2014/main" id="{7673DEA7-A71A-437C-8B47-4E3691B75B19}"/>
              </a:ext>
            </a:extLst>
          </p:cNvPr>
          <p:cNvSpPr txBox="1"/>
          <p:nvPr/>
        </p:nvSpPr>
        <p:spPr>
          <a:xfrm>
            <a:off x="-926760" y="1958652"/>
            <a:ext cx="2909379" cy="3093154"/>
          </a:xfrm>
          <a:prstGeom prst="rect">
            <a:avLst/>
          </a:prstGeom>
          <a:noFill/>
        </p:spPr>
        <p:txBody>
          <a:bodyPr wrap="square" rtlCol="0">
            <a:spAutoFit/>
          </a:bodyPr>
          <a:lstStyle/>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INVESTMENT COMMITTEE</a:t>
            </a:r>
          </a:p>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  </a:t>
            </a: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Charles Kelley, CFA </a:t>
            </a:r>
          </a:p>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  Leigh Niebuhr</a:t>
            </a:r>
          </a:p>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  Mark Halverson</a:t>
            </a:r>
          </a:p>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  Jay Jackley, CIMA</a:t>
            </a:r>
          </a:p>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  Mark Vitelli, CFA</a:t>
            </a:r>
          </a:p>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  Christopher Kelley, CFA, CAIA</a:t>
            </a:r>
          </a:p>
          <a:p>
            <a:pPr marL="916090" marR="0" lvl="0" indent="0" algn="l" defTabSz="457200" rtl="0" eaLnBrk="1" fontAlgn="auto" latinLnBrk="0" hangingPunct="1">
              <a:lnSpc>
                <a:spcPct val="100000"/>
              </a:lnSpc>
              <a:spcBef>
                <a:spcPts val="0"/>
              </a:spcBef>
              <a:spcAft>
                <a:spcPts val="6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endParaRPr>
          </a:p>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AUM</a:t>
            </a:r>
          </a:p>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  $1</a:t>
            </a:r>
            <a:r>
              <a:rPr lang="en-US" sz="900" dirty="0">
                <a:solidFill>
                  <a:prstClr val="black"/>
                </a:solidFill>
                <a:latin typeface="Georgia" panose="02040502050405020303" pitchFamily="18" charset="0"/>
                <a:cs typeface="Times New Roman" panose="02020603050405020304" pitchFamily="18" charset="0"/>
              </a:rPr>
              <a:t>.8</a:t>
            </a: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 billion</a:t>
            </a:r>
          </a:p>
          <a:p>
            <a:pPr marL="91609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endParaRPr>
          </a:p>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INCEPTION </a:t>
            </a:r>
            <a:endPar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endParaRPr>
          </a:p>
          <a:p>
            <a:pPr marL="91609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rPr>
              <a:t>  1988</a:t>
            </a:r>
          </a:p>
          <a:p>
            <a:pPr marL="91609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endParaRPr>
          </a:p>
          <a:p>
            <a:pPr marL="916090" marR="0" lvl="0" indent="0" algn="l" defTabSz="457200" rtl="0" eaLnBrk="1" fontAlgn="auto" latinLnBrk="0" hangingPunct="1">
              <a:lnSpc>
                <a:spcPct val="100000"/>
              </a:lnSpc>
              <a:spcBef>
                <a:spcPts val="0"/>
              </a:spcBef>
              <a:spcAft>
                <a:spcPts val="6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C1DFDF97-C6CC-472C-8CFB-8D37E9A449DC}"/>
              </a:ext>
            </a:extLst>
          </p:cNvPr>
          <p:cNvSpPr txBox="1"/>
          <p:nvPr/>
        </p:nvSpPr>
        <p:spPr>
          <a:xfrm>
            <a:off x="-16531" y="1593565"/>
            <a:ext cx="222245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prstClr val="black"/>
                </a:solidFill>
                <a:effectLst/>
                <a:uLnTx/>
                <a:uFillTx/>
                <a:latin typeface="Georgia" panose="02040502050405020303" pitchFamily="18" charset="0"/>
                <a:ea typeface="+mn-ea"/>
                <a:cs typeface="+mn-cs"/>
              </a:rPr>
              <a:t>Firm </a:t>
            </a:r>
          </a:p>
        </p:txBody>
      </p:sp>
      <p:graphicFrame>
        <p:nvGraphicFramePr>
          <p:cNvPr id="2" name="Table 1">
            <a:extLst>
              <a:ext uri="{FF2B5EF4-FFF2-40B4-BE49-F238E27FC236}">
                <a16:creationId xmlns:a16="http://schemas.microsoft.com/office/drawing/2014/main" id="{63494E7E-810B-4754-BE8E-54FDF0119B7B}"/>
              </a:ext>
            </a:extLst>
          </p:cNvPr>
          <p:cNvGraphicFramePr>
            <a:graphicFrameLocks noGrp="1"/>
          </p:cNvGraphicFramePr>
          <p:nvPr/>
        </p:nvGraphicFramePr>
        <p:xfrm>
          <a:off x="2399630" y="3341200"/>
          <a:ext cx="4691280" cy="777240"/>
        </p:xfrm>
        <a:graphic>
          <a:graphicData uri="http://schemas.openxmlformats.org/drawingml/2006/table">
            <a:tbl>
              <a:tblPr firstRow="1" bandRow="1">
                <a:tableStyleId>{5C22544A-7EE6-4342-B048-85BDC9FD1C3A}</a:tableStyleId>
              </a:tblPr>
              <a:tblGrid>
                <a:gridCol w="2405288">
                  <a:extLst>
                    <a:ext uri="{9D8B030D-6E8A-4147-A177-3AD203B41FA5}">
                      <a16:colId xmlns:a16="http://schemas.microsoft.com/office/drawing/2014/main" val="733686175"/>
                    </a:ext>
                  </a:extLst>
                </a:gridCol>
                <a:gridCol w="2285992">
                  <a:extLst>
                    <a:ext uri="{9D8B030D-6E8A-4147-A177-3AD203B41FA5}">
                      <a16:colId xmlns:a16="http://schemas.microsoft.com/office/drawing/2014/main" val="1736106231"/>
                    </a:ext>
                  </a:extLst>
                </a:gridCol>
              </a:tblGrid>
              <a:tr h="243840">
                <a:tc>
                  <a:txBody>
                    <a:bodyPr/>
                    <a:lstStyle/>
                    <a:p>
                      <a:r>
                        <a:rPr lang="en-US" sz="1100" b="0" kern="1200" dirty="0">
                          <a:solidFill>
                            <a:schemeClr val="bg1">
                              <a:lumMod val="10000"/>
                            </a:schemeClr>
                          </a:solidFill>
                          <a:effectLst/>
                          <a:latin typeface="Georgia" panose="02040502050405020303" pitchFamily="18" charset="0"/>
                          <a:ea typeface="+mn-ea"/>
                          <a:cs typeface="+mn-cs"/>
                        </a:rPr>
                        <a:t>-Building a quality portfolio              </a:t>
                      </a:r>
                      <a:endParaRPr lang="en-US" sz="1100" b="0" dirty="0">
                        <a:solidFill>
                          <a:schemeClr val="bg1">
                            <a:lumMod val="10000"/>
                          </a:schemeClr>
                        </a:solidFill>
                        <a:latin typeface="Georgia" panose="02040502050405020303" pitchFamily="18" charset="0"/>
                      </a:endParaRPr>
                    </a:p>
                  </a:txBody>
                  <a:tcPr>
                    <a:noFill/>
                  </a:tcPr>
                </a:tc>
                <a:tc>
                  <a:txBody>
                    <a:bodyPr/>
                    <a:lstStyle/>
                    <a:p>
                      <a:r>
                        <a:rPr lang="en-US" sz="1100" b="0" kern="1200" dirty="0">
                          <a:solidFill>
                            <a:schemeClr val="bg1">
                              <a:lumMod val="10000"/>
                            </a:schemeClr>
                          </a:solidFill>
                          <a:effectLst/>
                          <a:latin typeface="Georgia" panose="02040502050405020303" pitchFamily="18" charset="0"/>
                          <a:ea typeface="+mn-ea"/>
                          <a:cs typeface="+mn-cs"/>
                        </a:rPr>
                        <a:t>-Divorce</a:t>
                      </a:r>
                      <a:endParaRPr lang="en-US" sz="1100" b="0" dirty="0">
                        <a:solidFill>
                          <a:schemeClr val="bg1">
                            <a:lumMod val="10000"/>
                          </a:schemeClr>
                        </a:solidFill>
                        <a:latin typeface="Georgia" panose="02040502050405020303" pitchFamily="18" charset="0"/>
                      </a:endParaRPr>
                    </a:p>
                  </a:txBody>
                  <a:tcPr>
                    <a:noFill/>
                  </a:tcPr>
                </a:tc>
                <a:extLst>
                  <a:ext uri="{0D108BD9-81ED-4DB2-BD59-A6C34878D82A}">
                    <a16:rowId xmlns:a16="http://schemas.microsoft.com/office/drawing/2014/main" val="2319444453"/>
                  </a:ext>
                </a:extLst>
              </a:tr>
              <a:tr h="243840">
                <a:tc>
                  <a:txBody>
                    <a:bodyPr/>
                    <a:lstStyle/>
                    <a:p>
                      <a:r>
                        <a:rPr lang="en-US" sz="1100" b="0" kern="1200" dirty="0">
                          <a:solidFill>
                            <a:schemeClr val="bg1">
                              <a:lumMod val="10000"/>
                            </a:schemeClr>
                          </a:solidFill>
                          <a:effectLst/>
                          <a:latin typeface="Georgia" panose="02040502050405020303" pitchFamily="18" charset="0"/>
                          <a:ea typeface="+mn-ea"/>
                          <a:cs typeface="+mn-cs"/>
                        </a:rPr>
                        <a:t>-Retirement  </a:t>
                      </a:r>
                      <a:endParaRPr lang="en-US" sz="1100" b="0" dirty="0">
                        <a:solidFill>
                          <a:schemeClr val="bg1">
                            <a:lumMod val="10000"/>
                          </a:schemeClr>
                        </a:solidFill>
                        <a:latin typeface="Georgia" panose="02040502050405020303" pitchFamily="18" charset="0"/>
                      </a:endParaRPr>
                    </a:p>
                  </a:txBody>
                  <a:tcPr>
                    <a:noFill/>
                  </a:tcPr>
                </a:tc>
                <a:tc>
                  <a:txBody>
                    <a:bodyPr/>
                    <a:lstStyle/>
                    <a:p>
                      <a:r>
                        <a:rPr lang="en-US" sz="1100" b="0" kern="1200" dirty="0">
                          <a:solidFill>
                            <a:schemeClr val="bg1">
                              <a:lumMod val="10000"/>
                            </a:schemeClr>
                          </a:solidFill>
                          <a:effectLst/>
                          <a:latin typeface="Georgia" panose="02040502050405020303" pitchFamily="18" charset="0"/>
                          <a:ea typeface="+mn-ea"/>
                          <a:cs typeface="+mn-cs"/>
                        </a:rPr>
                        <a:t>-Inheritance</a:t>
                      </a:r>
                      <a:endParaRPr lang="en-US" sz="1100" b="0" dirty="0">
                        <a:solidFill>
                          <a:schemeClr val="bg1">
                            <a:lumMod val="10000"/>
                          </a:schemeClr>
                        </a:solidFill>
                        <a:latin typeface="Georgia" panose="02040502050405020303" pitchFamily="18" charset="0"/>
                      </a:endParaRPr>
                    </a:p>
                  </a:txBody>
                  <a:tcPr>
                    <a:noFill/>
                  </a:tcPr>
                </a:tc>
                <a:extLst>
                  <a:ext uri="{0D108BD9-81ED-4DB2-BD59-A6C34878D82A}">
                    <a16:rowId xmlns:a16="http://schemas.microsoft.com/office/drawing/2014/main" val="2886120368"/>
                  </a:ext>
                </a:extLst>
              </a:tr>
              <a:tr h="0">
                <a:tc>
                  <a:txBody>
                    <a:bodyPr/>
                    <a:lstStyle/>
                    <a:p>
                      <a:r>
                        <a:rPr lang="en-US" sz="1100" b="0" kern="1200" dirty="0">
                          <a:solidFill>
                            <a:schemeClr val="bg1">
                              <a:lumMod val="10000"/>
                            </a:schemeClr>
                          </a:solidFill>
                          <a:effectLst/>
                          <a:latin typeface="Georgia" panose="02040502050405020303" pitchFamily="18" charset="0"/>
                          <a:ea typeface="+mn-ea"/>
                          <a:cs typeface="+mn-cs"/>
                        </a:rPr>
                        <a:t>-Sale of a business                            </a:t>
                      </a:r>
                      <a:endParaRPr lang="en-US" sz="1100" b="0" dirty="0">
                        <a:solidFill>
                          <a:schemeClr val="bg1">
                            <a:lumMod val="10000"/>
                          </a:schemeClr>
                        </a:solidFill>
                        <a:latin typeface="Georgia" panose="02040502050405020303" pitchFamily="18" charset="0"/>
                      </a:endParaRPr>
                    </a:p>
                  </a:txBody>
                  <a:tcPr>
                    <a:noFill/>
                  </a:tcPr>
                </a:tc>
                <a:tc>
                  <a:txBody>
                    <a:bodyPr/>
                    <a:lstStyle/>
                    <a:p>
                      <a:r>
                        <a:rPr lang="en-US" sz="1100" b="0" kern="1200" dirty="0">
                          <a:solidFill>
                            <a:schemeClr val="bg1">
                              <a:lumMod val="10000"/>
                            </a:schemeClr>
                          </a:solidFill>
                          <a:effectLst/>
                          <a:latin typeface="Georgia" panose="02040502050405020303" pitchFamily="18" charset="0"/>
                          <a:ea typeface="+mn-ea"/>
                          <a:cs typeface="+mn-cs"/>
                        </a:rPr>
                        <a:t>-Trust distribution</a:t>
                      </a:r>
                      <a:endParaRPr lang="en-US" sz="1100" b="0" dirty="0">
                        <a:solidFill>
                          <a:schemeClr val="bg1">
                            <a:lumMod val="10000"/>
                          </a:schemeClr>
                        </a:solidFill>
                        <a:latin typeface="Georgia" panose="02040502050405020303" pitchFamily="18" charset="0"/>
                      </a:endParaRPr>
                    </a:p>
                  </a:txBody>
                  <a:tcPr>
                    <a:noFill/>
                  </a:tcPr>
                </a:tc>
                <a:extLst>
                  <a:ext uri="{0D108BD9-81ED-4DB2-BD59-A6C34878D82A}">
                    <a16:rowId xmlns:a16="http://schemas.microsoft.com/office/drawing/2014/main" val="1878124720"/>
                  </a:ext>
                </a:extLst>
              </a:tr>
            </a:tbl>
          </a:graphicData>
        </a:graphic>
      </p:graphicFrame>
      <p:sp>
        <p:nvSpPr>
          <p:cNvPr id="3" name="TextBox 2">
            <a:extLst>
              <a:ext uri="{FF2B5EF4-FFF2-40B4-BE49-F238E27FC236}">
                <a16:creationId xmlns:a16="http://schemas.microsoft.com/office/drawing/2014/main" id="{DD7018B1-4901-4FF5-ADCC-E5D77643705A}"/>
              </a:ext>
            </a:extLst>
          </p:cNvPr>
          <p:cNvSpPr txBox="1"/>
          <p:nvPr/>
        </p:nvSpPr>
        <p:spPr>
          <a:xfrm>
            <a:off x="2293519" y="4128502"/>
            <a:ext cx="4786895"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Our experienced team is always available to provide financial advice and review your financial assets.</a:t>
            </a:r>
          </a:p>
        </p:txBody>
      </p:sp>
    </p:spTree>
    <p:extLst>
      <p:ext uri="{BB962C8B-B14F-4D97-AF65-F5344CB8AC3E}">
        <p14:creationId xmlns:p14="http://schemas.microsoft.com/office/powerpoint/2010/main" val="16662954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4490</TotalTime>
  <Words>920</Words>
  <Application>Microsoft Office PowerPoint</Application>
  <PresentationFormat>Custom</PresentationFormat>
  <Paragraphs>54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Century Schoolbook</vt:lpstr>
      <vt:lpstr>Georgia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Maren Lapham</dc:creator>
  <cp:lastModifiedBy>Alyssa Wilke</cp:lastModifiedBy>
  <cp:revision>200</cp:revision>
  <cp:lastPrinted>2023-03-29T14:06:17Z</cp:lastPrinted>
  <dcterms:created xsi:type="dcterms:W3CDTF">2018-11-14T15:42:30Z</dcterms:created>
  <dcterms:modified xsi:type="dcterms:W3CDTF">2023-06-21T15:20:57Z</dcterms:modified>
</cp:coreProperties>
</file>